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2" r:id="rId13"/>
    <p:sldId id="273" r:id="rId14"/>
    <p:sldId id="269" r:id="rId15"/>
    <p:sldId id="274" r:id="rId16"/>
    <p:sldId id="275" r:id="rId17"/>
    <p:sldId id="270" r:id="rId18"/>
    <p:sldId id="271" r:id="rId19"/>
  </p:sldIdLst>
  <p:sldSz cx="12192000" cy="6858000"/>
  <p:notesSz cx="6858000" cy="9144000"/>
  <p:embeddedFontLst>
    <p:embeddedFont>
      <p:font typeface="Tahoma" panose="020B0604030504040204" pitchFamily="34" charset="0"/>
      <p:regular r:id="rId21"/>
      <p:bold r:id="rId22"/>
    </p:embeddedFont>
    <p:embeddedFont>
      <p:font typeface="Garamond" panose="02020404030301010803" pitchFamily="18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Georgia" panose="02040502050405020303" pitchFamily="18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htGK1OKyHnKfKtzhzI/eOnIMyr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CCECFF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CE3216-A823-4A24-B1B9-BF96CE022639}">
  <a:tblStyle styleId="{C0CE3216-A823-4A24-B1B9-BF96CE022639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EFFF"/>
          </a:solidFill>
        </a:fill>
      </a:tcStyle>
    </a:wholeTbl>
    <a:band1H>
      <a:tcTxStyle/>
      <a:tcStyle>
        <a:tcBdr/>
        <a:fill>
          <a:solidFill>
            <a:srgbClr val="DDDDF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DDDF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CE48996-F17B-4F92-87BD-F0260212D6E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3bb87834f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3bb87834fe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13bb87834fe_0_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bb87834f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3bb87834fe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g13bb87834fe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bb87834f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3bb87834fe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13bb87834fe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3"/>
          <p:cNvSpPr txBox="1">
            <a:spLocks noGrp="1"/>
          </p:cNvSpPr>
          <p:nvPr>
            <p:ph type="title"/>
          </p:nvPr>
        </p:nvSpPr>
        <p:spPr>
          <a:xfrm rot="5400000">
            <a:off x="7480300" y="1943100"/>
            <a:ext cx="5867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3"/>
          <p:cNvSpPr txBox="1">
            <a:spLocks noGrp="1"/>
          </p:cNvSpPr>
          <p:nvPr>
            <p:ph type="body" idx="1"/>
          </p:nvPr>
        </p:nvSpPr>
        <p:spPr>
          <a:xfrm rot="5400000">
            <a:off x="1892300" y="-698500"/>
            <a:ext cx="5867400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 and Clip Art" type="txAndClipArt">
  <p:cSld name="TEXT_AND_CLIPAR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4"/>
          <p:cNvSpPr txBox="1">
            <a:spLocks noGrp="1"/>
          </p:cNvSpPr>
          <p:nvPr>
            <p:ph type="title"/>
          </p:nvPr>
        </p:nvSpPr>
        <p:spPr>
          <a:xfrm>
            <a:off x="914400" y="381000"/>
            <a:ext cx="108712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4"/>
          <p:cNvSpPr txBox="1">
            <a:spLocks noGrp="1"/>
          </p:cNvSpPr>
          <p:nvPr>
            <p:ph type="body" idx="1"/>
          </p:nvPr>
        </p:nvSpPr>
        <p:spPr>
          <a:xfrm>
            <a:off x="812800" y="1524000"/>
            <a:ext cx="53848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56" name="Google Shape;56;p54"/>
          <p:cNvSpPr>
            <a:spLocks noGrp="1"/>
          </p:cNvSpPr>
          <p:nvPr>
            <p:ph type="clipArt" idx="2"/>
          </p:nvPr>
        </p:nvSpPr>
        <p:spPr>
          <a:xfrm>
            <a:off x="6400800" y="1524000"/>
            <a:ext cx="5384800" cy="472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able" type="tbl">
  <p:cSld name="TABL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5"/>
          <p:cNvSpPr txBox="1">
            <a:spLocks noGrp="1"/>
          </p:cNvSpPr>
          <p:nvPr>
            <p:ph type="dt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60" name="Google Shape;60;p55"/>
          <p:cNvSpPr txBox="1">
            <a:spLocks noGrp="1"/>
          </p:cNvSpPr>
          <p:nvPr>
            <p:ph type="ft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61" name="Google Shape;61;p55"/>
          <p:cNvSpPr txBox="1">
            <a:spLocks noGrp="1"/>
          </p:cNvSpPr>
          <p:nvPr>
            <p:ph type="sldNum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, and 2 Content" type="objAndTwoObj">
  <p:cSld name="OBJECT_AND_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6"/>
          <p:cNvSpPr txBox="1">
            <a:spLocks noGrp="1"/>
          </p:cNvSpPr>
          <p:nvPr>
            <p:ph type="title"/>
          </p:nvPr>
        </p:nvSpPr>
        <p:spPr>
          <a:xfrm>
            <a:off x="624417" y="1341438"/>
            <a:ext cx="10972800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6"/>
          <p:cNvSpPr txBox="1">
            <a:spLocks noGrp="1"/>
          </p:cNvSpPr>
          <p:nvPr>
            <p:ph type="body" idx="1"/>
          </p:nvPr>
        </p:nvSpPr>
        <p:spPr>
          <a:xfrm>
            <a:off x="624417" y="2349501"/>
            <a:ext cx="5384800" cy="417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65" name="Google Shape;65;p56"/>
          <p:cNvSpPr txBox="1">
            <a:spLocks noGrp="1"/>
          </p:cNvSpPr>
          <p:nvPr>
            <p:ph type="body" idx="2"/>
          </p:nvPr>
        </p:nvSpPr>
        <p:spPr>
          <a:xfrm>
            <a:off x="6212417" y="2349501"/>
            <a:ext cx="5384800" cy="2011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66" name="Google Shape;66;p56"/>
          <p:cNvSpPr txBox="1">
            <a:spLocks noGrp="1"/>
          </p:cNvSpPr>
          <p:nvPr>
            <p:ph type="body" idx="3"/>
          </p:nvPr>
        </p:nvSpPr>
        <p:spPr>
          <a:xfrm>
            <a:off x="6212417" y="4513263"/>
            <a:ext cx="5384800" cy="201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2 Content" type="txAndTwoObj">
  <p:cSld name="TEXT_AND_TWO_OBJECT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7"/>
          <p:cNvSpPr txBox="1">
            <a:spLocks noGrp="1"/>
          </p:cNvSpPr>
          <p:nvPr>
            <p:ph type="title"/>
          </p:nvPr>
        </p:nvSpPr>
        <p:spPr>
          <a:xfrm>
            <a:off x="624417" y="1341438"/>
            <a:ext cx="10972800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7"/>
          <p:cNvSpPr txBox="1">
            <a:spLocks noGrp="1"/>
          </p:cNvSpPr>
          <p:nvPr>
            <p:ph type="body" idx="1"/>
          </p:nvPr>
        </p:nvSpPr>
        <p:spPr>
          <a:xfrm>
            <a:off x="624417" y="2349501"/>
            <a:ext cx="5384800" cy="417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70" name="Google Shape;70;p57"/>
          <p:cNvSpPr txBox="1">
            <a:spLocks noGrp="1"/>
          </p:cNvSpPr>
          <p:nvPr>
            <p:ph type="body" idx="2"/>
          </p:nvPr>
        </p:nvSpPr>
        <p:spPr>
          <a:xfrm>
            <a:off x="6212417" y="2349501"/>
            <a:ext cx="5384800" cy="2011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71" name="Google Shape;71;p57"/>
          <p:cNvSpPr txBox="1">
            <a:spLocks noGrp="1"/>
          </p:cNvSpPr>
          <p:nvPr>
            <p:ph type="body" idx="3"/>
          </p:nvPr>
        </p:nvSpPr>
        <p:spPr>
          <a:xfrm>
            <a:off x="6212417" y="4513263"/>
            <a:ext cx="5384800" cy="201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8"/>
          <p:cNvSpPr/>
          <p:nvPr/>
        </p:nvSpPr>
        <p:spPr>
          <a:xfrm>
            <a:off x="0" y="0"/>
            <a:ext cx="930876" cy="6858000"/>
          </a:xfrm>
          <a:prstGeom prst="rect">
            <a:avLst/>
          </a:prstGeom>
          <a:gradFill>
            <a:gsLst>
              <a:gs pos="0">
                <a:srgbClr val="D0D0FE"/>
              </a:gs>
              <a:gs pos="5000">
                <a:srgbClr val="F9F9FE"/>
              </a:gs>
              <a:gs pos="100000">
                <a:srgbClr val="0000CC"/>
              </a:gs>
            </a:gsLst>
            <a:lin ang="54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4" name="Google Shape;74;p58" descr="isro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21385" cy="737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0367" y="0"/>
            <a:ext cx="1125633" cy="65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858797">
            <a:off x="11504612" y="-43948"/>
            <a:ext cx="874907" cy="843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5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667784" y="2168495"/>
            <a:ext cx="2856432" cy="28564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5"/>
          <p:cNvSpPr txBox="1">
            <a:spLocks noGrp="1"/>
          </p:cNvSpPr>
          <p:nvPr>
            <p:ph type="title"/>
          </p:nvPr>
        </p:nvSpPr>
        <p:spPr>
          <a:xfrm>
            <a:off x="571500" y="357188"/>
            <a:ext cx="11404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5"/>
          <p:cNvSpPr txBox="1">
            <a:spLocks noGrp="1"/>
          </p:cNvSpPr>
          <p:nvPr>
            <p:ph type="body" idx="1"/>
          </p:nvPr>
        </p:nvSpPr>
        <p:spPr>
          <a:xfrm>
            <a:off x="812800" y="1524000"/>
            <a:ext cx="109728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6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6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7"/>
          <p:cNvSpPr txBox="1">
            <a:spLocks noGrp="1"/>
          </p:cNvSpPr>
          <p:nvPr>
            <p:ph type="title"/>
          </p:nvPr>
        </p:nvSpPr>
        <p:spPr>
          <a:xfrm>
            <a:off x="571500" y="357188"/>
            <a:ext cx="11404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7"/>
          <p:cNvSpPr txBox="1">
            <a:spLocks noGrp="1"/>
          </p:cNvSpPr>
          <p:nvPr>
            <p:ph type="body" idx="1"/>
          </p:nvPr>
        </p:nvSpPr>
        <p:spPr>
          <a:xfrm>
            <a:off x="812800" y="1524000"/>
            <a:ext cx="53848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Char char="■"/>
              <a:defRPr sz="2800"/>
            </a:lvl1pPr>
            <a:lvl2pPr marL="914400" lvl="1" indent="-3505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◻"/>
              <a:defRPr sz="2400"/>
            </a:lvl2pPr>
            <a:lvl3pPr marL="1371600" lvl="2" indent="-3111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Char char="■"/>
              <a:defRPr sz="2000"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  <p:sp>
        <p:nvSpPr>
          <p:cNvPr id="30" name="Google Shape;30;p47"/>
          <p:cNvSpPr txBox="1">
            <a:spLocks noGrp="1"/>
          </p:cNvSpPr>
          <p:nvPr>
            <p:ph type="body" idx="2"/>
          </p:nvPr>
        </p:nvSpPr>
        <p:spPr>
          <a:xfrm>
            <a:off x="6400800" y="1524000"/>
            <a:ext cx="53848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Char char="■"/>
              <a:defRPr sz="2800"/>
            </a:lvl1pPr>
            <a:lvl2pPr marL="914400" lvl="1" indent="-3505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◻"/>
              <a:defRPr sz="2400"/>
            </a:lvl2pPr>
            <a:lvl3pPr marL="1371600" lvl="2" indent="-3111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Char char="■"/>
              <a:defRPr sz="2000"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8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4" name="Google Shape;34;p48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Char char="■"/>
              <a:defRPr sz="2400"/>
            </a:lvl1pPr>
            <a:lvl2pPr marL="91440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◻"/>
              <a:defRPr sz="2000"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 sz="1800"/>
            </a:lvl3pPr>
            <a:lvl4pPr marL="1828800" lvl="3" indent="-299719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Char char="◻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35" name="Google Shape;35;p48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6" name="Google Shape;36;p48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Char char="■"/>
              <a:defRPr sz="2400"/>
            </a:lvl1pPr>
            <a:lvl2pPr marL="91440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◻"/>
              <a:defRPr sz="2000"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 sz="1800"/>
            </a:lvl3pPr>
            <a:lvl4pPr marL="1828800" lvl="3" indent="-299719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Char char="◻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9"/>
          <p:cNvSpPr txBox="1">
            <a:spLocks noGrp="1"/>
          </p:cNvSpPr>
          <p:nvPr>
            <p:ph type="title"/>
          </p:nvPr>
        </p:nvSpPr>
        <p:spPr>
          <a:xfrm>
            <a:off x="571500" y="357188"/>
            <a:ext cx="11404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0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0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Char char="■"/>
              <a:defRPr sz="3200"/>
            </a:lvl1pPr>
            <a:lvl2pPr marL="914400" lvl="1" indent="-37084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240"/>
              <a:buChar char="◻"/>
              <a:defRPr sz="2800"/>
            </a:lvl2pPr>
            <a:lvl3pPr marL="1371600" lvl="2" indent="-32766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Char char="■"/>
              <a:defRPr sz="2400"/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◻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9pPr>
          </a:lstStyle>
          <a:p>
            <a:endParaRPr/>
          </a:p>
        </p:txBody>
      </p:sp>
      <p:sp>
        <p:nvSpPr>
          <p:cNvPr id="42" name="Google Shape;42;p50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65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1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1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51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65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2"/>
          <p:cNvSpPr txBox="1">
            <a:spLocks noGrp="1"/>
          </p:cNvSpPr>
          <p:nvPr>
            <p:ph type="title"/>
          </p:nvPr>
        </p:nvSpPr>
        <p:spPr>
          <a:xfrm>
            <a:off x="571500" y="357188"/>
            <a:ext cx="11404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2"/>
          <p:cNvSpPr txBox="1">
            <a:spLocks noGrp="1"/>
          </p:cNvSpPr>
          <p:nvPr>
            <p:ph type="body" idx="1"/>
          </p:nvPr>
        </p:nvSpPr>
        <p:spPr>
          <a:xfrm rot="5400000">
            <a:off x="3937000" y="-1600200"/>
            <a:ext cx="4724400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42" descr="http://3.bp.blogspot.com/-5MFIsmMn7O4/Ty3-X59jAFI/AAAAAAAAAPw/ozEkPrPvi64/s640/Indian+Flag+3.jp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0" y="6429376"/>
            <a:ext cx="121920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42"/>
          <p:cNvSpPr txBox="1">
            <a:spLocks noGrp="1"/>
          </p:cNvSpPr>
          <p:nvPr>
            <p:ph type="title"/>
          </p:nvPr>
        </p:nvSpPr>
        <p:spPr>
          <a:xfrm>
            <a:off x="571500" y="357188"/>
            <a:ext cx="11404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3366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3366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3366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3366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3366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2"/>
          <p:cNvSpPr txBox="1">
            <a:spLocks noGrp="1"/>
          </p:cNvSpPr>
          <p:nvPr>
            <p:ph type="body" idx="1"/>
          </p:nvPr>
        </p:nvSpPr>
        <p:spPr>
          <a:xfrm>
            <a:off x="812800" y="1524000"/>
            <a:ext cx="109728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914400" marR="0" lvl="1" indent="-3505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920"/>
              <a:buFont typeface="Noto Sans Symbols"/>
              <a:buChar char="◻"/>
              <a:defRPr sz="24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1828800" marR="0" lvl="3" indent="-299719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120"/>
              <a:buFont typeface="Noto Sans Symbols"/>
              <a:buChar char="◻"/>
              <a:defRPr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13" name="Google Shape;13;p42"/>
          <p:cNvSpPr/>
          <p:nvPr/>
        </p:nvSpPr>
        <p:spPr>
          <a:xfrm>
            <a:off x="800100" y="381000"/>
            <a:ext cx="10915651" cy="609600"/>
          </a:xfrm>
          <a:custGeom>
            <a:avLst/>
            <a:gdLst/>
            <a:ahLst/>
            <a:cxnLst/>
            <a:rect l="l" t="t" r="r" b="b"/>
            <a:pathLst>
              <a:path w="1000" h="1000" extrusionOk="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rgbClr val="FF33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" name="Google Shape;14;p42"/>
          <p:cNvSpPr/>
          <p:nvPr/>
        </p:nvSpPr>
        <p:spPr>
          <a:xfrm rot="-5400000">
            <a:off x="-2876549" y="3257550"/>
            <a:ext cx="6477000" cy="723900"/>
          </a:xfrm>
          <a:prstGeom prst="rect">
            <a:avLst/>
          </a:prstGeom>
          <a:gradFill>
            <a:gsLst>
              <a:gs pos="0">
                <a:srgbClr val="08479C"/>
              </a:gs>
              <a:gs pos="100000">
                <a:srgbClr val="05326D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2"/>
          <p:cNvSpPr txBox="1"/>
          <p:nvPr/>
        </p:nvSpPr>
        <p:spPr>
          <a:xfrm>
            <a:off x="25" y="381000"/>
            <a:ext cx="723900" cy="6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" name="Google Shape;16;p42" descr="https://encrypted-tbn2.gstatic.com/images?q=tbn:ANd9GcQylXyXp4dRtAbCy92Zfp1myfJQt3zp4_FizuQ89pk0sU1TjLhA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11430000" y="-71438"/>
            <a:ext cx="592667" cy="642938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2"/>
          <p:cNvSpPr txBox="1"/>
          <p:nvPr/>
        </p:nvSpPr>
        <p:spPr>
          <a:xfrm>
            <a:off x="1047715" y="0"/>
            <a:ext cx="717747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rPr>
              <a:t>INDIAN INSTITUTE OF REMOTE SENSING, DEHRADUN</a:t>
            </a:r>
            <a:endParaRPr sz="1600" b="0" i="0" u="none" strike="noStrike" cap="none">
              <a:solidFill>
                <a:srgbClr val="7F7F7F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8" name="Google Shape;18;p42" descr="isro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1" y="38100"/>
            <a:ext cx="717551" cy="53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2"/>
          <p:cNvSpPr txBox="1"/>
          <p:nvPr/>
        </p:nvSpPr>
        <p:spPr>
          <a:xfrm>
            <a:off x="762000" y="285750"/>
            <a:ext cx="247651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9"/>
          <p:cNvSpPr txBox="1"/>
          <p:nvPr/>
        </p:nvSpPr>
        <p:spPr>
          <a:xfrm>
            <a:off x="152400" y="1524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marL="0" lvl="0" indent="0" algn="l" rtl="0"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marL="0" lvl="0" indent="0" algn="l" rtl="0">
              <a:lnSpc>
                <a:spcPct val="107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892098" y="657922"/>
            <a:ext cx="10783229" cy="181588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WORKFLOW TO CURATE AND DESSIMATE FLOODING RELATED DATA PRODUCTS AND IMPACT ASSESSMENT TO USERS USING GOOGLE EARTH ENGINE</a:t>
            </a:r>
            <a:endParaRPr lang="en-US" sz="28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8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1532" y="3891776"/>
            <a:ext cx="28993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Submitted to:</a:t>
            </a:r>
            <a:endParaRPr lang="en-US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Mr. Shiva Reddy</a:t>
            </a:r>
            <a:endParaRPr lang="en-US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GID, IIRS</a:t>
            </a:r>
            <a:endParaRPr lang="en-US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17366" y="3570340"/>
            <a:ext cx="340112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</a:t>
            </a:r>
          </a:p>
          <a:p>
            <a:endParaRPr lang="en-US" sz="1600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Vivek</a:t>
            </a:r>
            <a:r>
              <a:rPr lang="en-I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Kumar</a:t>
            </a: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I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Tech (GID)</a:t>
            </a:r>
            <a:endParaRPr 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Nalin</a:t>
            </a:r>
            <a:r>
              <a:rPr lang="en-I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Sharma</a:t>
            </a: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I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Tech (GID)</a:t>
            </a:r>
            <a:endParaRPr 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Yamini </a:t>
            </a:r>
            <a:r>
              <a:rPr lang="en-I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Agrawal</a:t>
            </a: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I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Tech (PRSD)</a:t>
            </a:r>
            <a:endParaRPr 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Ashutosh</a:t>
            </a:r>
            <a:r>
              <a:rPr lang="en-I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Pande</a:t>
            </a:r>
            <a:r>
              <a:rPr lang="en-US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I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I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Tech (PRSD)</a:t>
            </a:r>
            <a:endParaRPr 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g13bb87834fe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850" y="1539550"/>
            <a:ext cx="9231301" cy="43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13bb87834fe_0_25"/>
          <p:cNvSpPr txBox="1"/>
          <p:nvPr/>
        </p:nvSpPr>
        <p:spPr>
          <a:xfrm>
            <a:off x="656250" y="412800"/>
            <a:ext cx="108795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LINK TO CODE: https://code.earthengine.google.com/698988d16320094eacf2e8e87d33ee6f</a:t>
            </a:r>
            <a:endParaRPr sz="3100" dirty="0">
              <a:solidFill>
                <a:srgbClr val="003366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8145" y="415637"/>
            <a:ext cx="11443855" cy="6442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4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7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7"/>
          <p:cNvSpPr txBox="1"/>
          <p:nvPr/>
        </p:nvSpPr>
        <p:spPr>
          <a:xfrm>
            <a:off x="3022849" y="527900"/>
            <a:ext cx="70710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u="sng" dirty="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DAMAGE ASSESSMENT AND QUANTIFICATION</a:t>
            </a:r>
            <a:endParaRPr sz="2800" b="1" i="0" u="sng" strike="noStrike" cap="none" dirty="0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61" name="Google Shape;161;p67"/>
          <p:cNvGraphicFramePr/>
          <p:nvPr>
            <p:extLst>
              <p:ext uri="{D42A27DB-BD31-4B8C-83A1-F6EECF244321}">
                <p14:modId xmlns:p14="http://schemas.microsoft.com/office/powerpoint/2010/main" val="457178695"/>
              </p:ext>
            </p:extLst>
          </p:nvPr>
        </p:nvGraphicFramePr>
        <p:xfrm>
          <a:off x="2735800" y="1721525"/>
          <a:ext cx="7662900" cy="2218186"/>
        </p:xfrm>
        <a:graphic>
          <a:graphicData uri="http://schemas.openxmlformats.org/drawingml/2006/table">
            <a:tbl>
              <a:tblPr>
                <a:noFill/>
                <a:tableStyleId>{ECE48996-F17B-4F92-87BD-F0260212D6E4}</a:tableStyleId>
              </a:tblPr>
              <a:tblGrid>
                <a:gridCol w="1915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5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5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89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</a:t>
                      </a:r>
                      <a:endParaRPr sz="1800" b="1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Pre-flood area (in km2)</a:t>
                      </a:r>
                      <a:endParaRPr sz="1800" b="1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Post-flood area (in km2)</a:t>
                      </a:r>
                      <a:endParaRPr sz="1800" b="1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 Change (%)</a:t>
                      </a:r>
                      <a:endParaRPr sz="1800" b="1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Agricultural fields</a:t>
                      </a:r>
                      <a:endParaRPr sz="180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1357.68</a:t>
                      </a:r>
                      <a:endParaRPr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1045.164</a:t>
                      </a:r>
                      <a:endParaRPr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23.0183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22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Built-up areas</a:t>
                      </a:r>
                      <a:endParaRPr sz="180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988.399</a:t>
                      </a:r>
                      <a:endParaRPr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758.422</a:t>
                      </a:r>
                      <a:endParaRPr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23.267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6" t="3253" r="-428" b="21301"/>
          <a:stretch/>
        </p:blipFill>
        <p:spPr>
          <a:xfrm>
            <a:off x="0" y="357188"/>
            <a:ext cx="12244039" cy="610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13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5" r="488" b="17398"/>
          <a:stretch/>
        </p:blipFill>
        <p:spPr>
          <a:xfrm>
            <a:off x="133505" y="507851"/>
            <a:ext cx="11842595" cy="525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18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8"/>
          <p:cNvSpPr txBox="1"/>
          <p:nvPr/>
        </p:nvSpPr>
        <p:spPr>
          <a:xfrm>
            <a:off x="3826249" y="707815"/>
            <a:ext cx="449658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rgbClr val="7030A0"/>
                </a:solidFill>
                <a:latin typeface="Times New Roman"/>
                <a:cs typeface="Times New Roman"/>
                <a:sym typeface="Times New Roman"/>
              </a:rPr>
              <a:t>BIBLIOGRAPHY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1717288" y="1982450"/>
            <a:ext cx="965695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Ahmad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F., Uddin, M. M.,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Goparaju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L. (2018). Assessment of remote sensing and GIS application in identification of land suitability for agroforestry: A case study of Samastipur, Bihar, India. Contemporary Trends in Geoscience, 7(2), 214- 227. https://doi.org/10.2478/ctg-2018-0015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Duarte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L.,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Queirós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C.,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Teodoro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C. (2021). Comparative analysis of QGIS plugins for web maps creation. La Granja, 34(2), 8-26. https://doi.org/10.17163/lgr.n34.2021.01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Grimaldi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S., Xu, J., Li, Y.,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Pauwels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V., &amp; Walker, J. (2020). Flood mapping under vegetation using single SAR acquisitions. Remote Sensing of Environment, 237, 111582. https://doi.org/10.1016/j.rse.2019.111582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Manavalan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R. (2016). SAR image analysis techniques for flood area mapping - literature survey. Earth Science Informatics, 10(1), 1-14. https://doi.org/10.1007/s12145-016- 0274-2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9"/>
          <p:cNvSpPr txBox="1"/>
          <p:nvPr/>
        </p:nvSpPr>
        <p:spPr>
          <a:xfrm>
            <a:off x="3629319" y="2696066"/>
            <a:ext cx="523187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/>
          <p:nvPr/>
        </p:nvSpPr>
        <p:spPr>
          <a:xfrm>
            <a:off x="4035021" y="566382"/>
            <a:ext cx="405352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Georgia"/>
              <a:buNone/>
            </a:pPr>
            <a:r>
              <a:rPr lang="en-US" sz="3600" b="1" i="0" u="none" strike="noStrike" cap="none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</p:txBody>
      </p:sp>
      <p:sp>
        <p:nvSpPr>
          <p:cNvPr id="90" name="Google Shape;90;p2"/>
          <p:cNvSpPr txBox="1"/>
          <p:nvPr/>
        </p:nvSpPr>
        <p:spPr>
          <a:xfrm>
            <a:off x="775855" y="1424074"/>
            <a:ext cx="6109800" cy="4647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000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000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Floods in Bihar are </a:t>
            </a:r>
            <a:r>
              <a:rPr lang="en-US" sz="2000" dirty="0" smtClean="0"/>
              <a:t>common</a:t>
            </a: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lang="en-US" sz="2000" dirty="0" smtClean="0"/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 smtClean="0"/>
              <a:t>Samastipur experiences heavy floods every year</a:t>
            </a:r>
            <a:endParaRPr sz="20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Heavy rainfalls and overflowing rivers causes floods</a:t>
            </a:r>
            <a:endParaRPr sz="20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SAR is an effective way to map as it penetrates thick clouds</a:t>
            </a:r>
            <a:endParaRPr sz="2000" dirty="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Mapping the damage assessment of human resources and livelihood</a:t>
            </a:r>
            <a:endParaRPr sz="2000" dirty="0"/>
          </a:p>
        </p:txBody>
      </p:sp>
      <p:sp>
        <p:nvSpPr>
          <p:cNvPr id="91" name="Google Shape;91;p2"/>
          <p:cNvSpPr txBox="1"/>
          <p:nvPr/>
        </p:nvSpPr>
        <p:spPr>
          <a:xfrm>
            <a:off x="8088548" y="5271081"/>
            <a:ext cx="3874418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1: Patna Bihar Flood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Source:https://www.ndtv.com/india-news/bihar-flood-situation-worsens-75-lakh-in-16-districts-affected-2277975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2" name="Google Shape;9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79673" y="1424074"/>
            <a:ext cx="4883293" cy="380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/>
          <p:nvPr/>
        </p:nvSpPr>
        <p:spPr>
          <a:xfrm>
            <a:off x="3695307" y="311665"/>
            <a:ext cx="468670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7030A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sz="3600" b="1" i="0" u="none" strike="noStrike" cap="none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3"/>
          <p:cNvSpPr txBox="1"/>
          <p:nvPr/>
        </p:nvSpPr>
        <p:spPr>
          <a:xfrm>
            <a:off x="943350" y="1849175"/>
            <a:ext cx="10914900" cy="3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</a:t>
            </a:r>
            <a:r>
              <a:rPr lang="en-US" sz="21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-US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Mapping of flood inundation area Using SAR.</a:t>
            </a: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2)</a:t>
            </a:r>
            <a:r>
              <a:rPr lang="en-US" sz="21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-US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Quantifying the impact of flood on agricultural and built-up areas.</a:t>
            </a: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</a:t>
            </a:r>
            <a:r>
              <a:rPr lang="en-US" sz="25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r>
              <a:rPr lang="en-US" sz="21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</a:t>
            </a:r>
            <a:r>
              <a:rPr lang="en-US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Creation of LULC map for Samastipur.</a:t>
            </a: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" lvl="0" indent="0" algn="l" rtl="0"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</a:t>
            </a:r>
            <a:r>
              <a:rPr lang="en-US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ii)</a:t>
            </a:r>
            <a:r>
              <a:rPr lang="en-US" sz="21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</a:t>
            </a:r>
            <a:r>
              <a:rPr lang="en-US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Integration of LULC classes with Flood Map.</a:t>
            </a: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3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-US" sz="280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80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3427" y="457201"/>
            <a:ext cx="7391400" cy="6001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673" y="637308"/>
            <a:ext cx="10640291" cy="5555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2"/>
          <p:cNvSpPr txBox="1"/>
          <p:nvPr/>
        </p:nvSpPr>
        <p:spPr>
          <a:xfrm>
            <a:off x="3498059" y="367843"/>
            <a:ext cx="52790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BPMN</a:t>
            </a:r>
            <a:endParaRPr sz="2800" b="1" i="0" u="none" strike="noStrike" cap="none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AutoShape 4" descr="new-bpmn-diagram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363" y="891063"/>
            <a:ext cx="7798062" cy="56161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g13bb87834fe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678" y="0"/>
            <a:ext cx="10727473" cy="612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g13bb87834fe_0_1"/>
          <p:cNvSpPr txBox="1"/>
          <p:nvPr/>
        </p:nvSpPr>
        <p:spPr>
          <a:xfrm>
            <a:off x="3174450" y="6318950"/>
            <a:ext cx="6588600" cy="7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>
                <a:solidFill>
                  <a:srgbClr val="202122"/>
                </a:solidFill>
                <a:highlight>
                  <a:srgbClr val="FFFFFF"/>
                </a:highlight>
              </a:rPr>
              <a:t>Fig 4: </a:t>
            </a:r>
            <a:r>
              <a:rPr lang="en-US" sz="1600">
                <a:solidFill>
                  <a:srgbClr val="202122"/>
                </a:solidFill>
                <a:highlight>
                  <a:srgbClr val="FFFFFF"/>
                </a:highlight>
              </a:rPr>
              <a:t>Process Diagram for LULC</a:t>
            </a:r>
            <a:endParaRPr sz="16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g13bb87834fe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584" y="0"/>
            <a:ext cx="10705171" cy="588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13bb87834fe_0_18"/>
          <p:cNvSpPr txBox="1"/>
          <p:nvPr/>
        </p:nvSpPr>
        <p:spPr>
          <a:xfrm>
            <a:off x="3578750" y="5884700"/>
            <a:ext cx="5869800" cy="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rgbClr val="202122"/>
                </a:solidFill>
                <a:highlight>
                  <a:srgbClr val="FFFFFF"/>
                </a:highlight>
              </a:rPr>
              <a:t>Fig 5: </a:t>
            </a:r>
            <a:r>
              <a:rPr lang="en-US">
                <a:solidFill>
                  <a:srgbClr val="202122"/>
                </a:solidFill>
                <a:highlight>
                  <a:srgbClr val="FFFFFF"/>
                </a:highlight>
              </a:rPr>
              <a:t>Process Diagram for quantification of affected regions</a:t>
            </a:r>
            <a:endParaRPr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5763" y="925550"/>
            <a:ext cx="10832228" cy="572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4427034" y="401444"/>
            <a:ext cx="3546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 smtClean="0">
                <a:solidFill>
                  <a:srgbClr val="7030A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RESULTS</a:t>
            </a:r>
            <a:endParaRPr lang="en-US" sz="2800" b="1" u="sng" dirty="0">
              <a:solidFill>
                <a:srgbClr val="7030A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arishkarnatak@iirs">
  <a:themeElements>
    <a:clrScheme name="2_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394</Words>
  <Application>Microsoft Office PowerPoint</Application>
  <PresentationFormat>Widescreen</PresentationFormat>
  <Paragraphs>66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Tahoma</vt:lpstr>
      <vt:lpstr>Garamond</vt:lpstr>
      <vt:lpstr>Calibri</vt:lpstr>
      <vt:lpstr>Georgia</vt:lpstr>
      <vt:lpstr>Arial</vt:lpstr>
      <vt:lpstr>Wingdings</vt:lpstr>
      <vt:lpstr>Noto Sans Symbols</vt:lpstr>
      <vt:lpstr>Times New Roman</vt:lpstr>
      <vt:lpstr>harishkarnatak@iirs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Praveen Thakur</dc:creator>
  <cp:lastModifiedBy>Yamini Agrawal</cp:lastModifiedBy>
  <cp:revision>9</cp:revision>
  <dcterms:created xsi:type="dcterms:W3CDTF">2022-05-13T04:28:49Z</dcterms:created>
  <dcterms:modified xsi:type="dcterms:W3CDTF">2022-07-08T06:24:51Z</dcterms:modified>
</cp:coreProperties>
</file>